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78" r:id="rId3"/>
    <p:sldId id="287" r:id="rId4"/>
    <p:sldId id="258" r:id="rId5"/>
    <p:sldId id="267" r:id="rId6"/>
    <p:sldId id="268" r:id="rId7"/>
    <p:sldId id="284" r:id="rId8"/>
    <p:sldId id="263" r:id="rId9"/>
    <p:sldId id="264" r:id="rId10"/>
    <p:sldId id="277" r:id="rId11"/>
    <p:sldId id="281" r:id="rId12"/>
    <p:sldId id="265" r:id="rId13"/>
    <p:sldId id="273" r:id="rId14"/>
    <p:sldId id="266" r:id="rId15"/>
    <p:sldId id="261" r:id="rId16"/>
    <p:sldId id="27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7" autoAdjust="0"/>
    <p:restoredTop sz="91189" autoAdjust="0"/>
  </p:normalViewPr>
  <p:slideViewPr>
    <p:cSldViewPr snapToGrid="0">
      <p:cViewPr>
        <p:scale>
          <a:sx n="77" d="100"/>
          <a:sy n="77" d="100"/>
        </p:scale>
        <p:origin x="43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297BBC-3969-486C-8CB5-3AFDDD792BC4}" type="datetimeFigureOut">
              <a:rPr lang="en-US" smtClean="0"/>
              <a:t>2022-03-28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FD9CFA-CBD0-4DCD-A040-D666CE3A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058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1A7BE-B65A-4655-A2BF-C7690AF18CC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1008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1A7BE-B65A-4655-A2BF-C7690AF18CC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7528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1A7BE-B65A-4655-A2BF-C7690AF18CC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4592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1A7BE-B65A-4655-A2BF-C7690AF18CC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3139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1A7BE-B65A-4655-A2BF-C7690AF18CC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474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1A7BE-B65A-4655-A2BF-C7690AF18CC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5905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1A7BE-B65A-4655-A2BF-C7690AF18CC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076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1A7BE-B65A-4655-A2BF-C7690AF18CC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072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1A7BE-B65A-4655-A2BF-C7690AF18CC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9041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1A7BE-B65A-4655-A2BF-C7690AF18CC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0871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1A7BE-B65A-4655-A2BF-C7690AF18CC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8392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1A7BE-B65A-4655-A2BF-C7690AF18CC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3839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1A7BE-B65A-4655-A2BF-C7690AF18CC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7567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1A7BE-B65A-4655-A2BF-C7690AF18CC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3203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1A7BE-B65A-4655-A2BF-C7690AF18CC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826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C50FB-8025-4D1F-B0F9-1E66DA43A8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3039F4-3969-4835-A957-E92641771C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8FC5B8-9B7C-4012-8BF2-11539F696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084AD-D0B4-46D3-AE82-04C260069664}" type="datetimeFigureOut">
              <a:rPr lang="en-US" smtClean="0"/>
              <a:t>2022-03-28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335D54-97E0-4697-90C7-F36446902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2F89EF-62DF-4994-ADC8-FA176C79D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DBBDF-6984-4121-9A45-7302BD10C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874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A6B6A-C7E2-4C53-B89C-A9A9258CA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2FDF57-A63D-455C-8A4D-988822D707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B93581-4629-4618-B855-004F21F58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084AD-D0B4-46D3-AE82-04C260069664}" type="datetimeFigureOut">
              <a:rPr lang="en-US" smtClean="0"/>
              <a:t>2022-03-28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529A2C-4988-4BC7-870A-BB3497AA8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428CB1-D112-462F-ADD6-834EBD414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DBBDF-6984-4121-9A45-7302BD10C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898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7BDE2B-E954-407D-B490-AB6A5B22E0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C6FB88-CE11-4439-8665-92FD81D7C7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8CF5B-D59C-4D09-BEA9-14B3F04F0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084AD-D0B4-46D3-AE82-04C260069664}" type="datetimeFigureOut">
              <a:rPr lang="en-US" smtClean="0"/>
              <a:t>2022-03-28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7A814-46EA-4CD0-9ED6-C7577271F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B84C3-DBAB-4E58-8B05-53CE4DAFA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DBBDF-6984-4121-9A45-7302BD10C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678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21A55-30DC-4F55-AF4F-67728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17251-3FD3-42A5-9115-3ACA6B7E46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67B33-281F-41AA-9E98-2A5DC3050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084AD-D0B4-46D3-AE82-04C260069664}" type="datetimeFigureOut">
              <a:rPr lang="en-US" smtClean="0"/>
              <a:t>2022-03-28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E45F4-B426-4173-91DA-45EF4AEC1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429D87-47A4-4118-9E6E-A8166BFE6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DBBDF-6984-4121-9A45-7302BD10C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017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D3E53-ECE9-45C5-8F14-89694E435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215C22-73C6-40BD-AA43-877AD8644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A455B3-1107-49AC-A2C7-B4F95673C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084AD-D0B4-46D3-AE82-04C260069664}" type="datetimeFigureOut">
              <a:rPr lang="en-US" smtClean="0"/>
              <a:t>2022-03-28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F3EE5E-51CD-4599-AB05-FB3CE261D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689E7-BB4F-4F5B-A393-3ED378E55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DBBDF-6984-4121-9A45-7302BD10C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409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2206B-5CA0-4A61-8BBC-C7006D588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0FC90-A492-4C3F-87C3-FD42F50AD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52892F-5521-411C-A0FD-906108D025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27B229-A789-47E3-A53A-332F9A361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084AD-D0B4-46D3-AE82-04C260069664}" type="datetimeFigureOut">
              <a:rPr lang="en-US" smtClean="0"/>
              <a:t>2022-03-28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8F35BC-2F42-49B1-8F5E-777D64DC5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EC8A31-6B12-4F6E-97D8-86E6A5053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DBBDF-6984-4121-9A45-7302BD10C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388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D57FD-7E89-48B9-8B16-E7819C406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37327A-8EA3-421F-A105-D9F832CD33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1F40AC-3164-4474-AB3B-9D82D293C1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D35256-3213-4097-A90A-18B906B328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7FDEBA-B943-49BD-8991-682C3930EF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8F0191-309D-43D0-A352-2F13094EE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084AD-D0B4-46D3-AE82-04C260069664}" type="datetimeFigureOut">
              <a:rPr lang="en-US" smtClean="0"/>
              <a:t>2022-03-28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C24410-9B9C-4D34-B1A1-A620AA612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22D6AF-B6E2-4F88-81D9-4F7EED22F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DBBDF-6984-4121-9A45-7302BD10C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706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90D89-3ED8-4A84-BFDA-F8A1687E8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C50A9C-4A8D-41E3-880B-A9FE49346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084AD-D0B4-46D3-AE82-04C260069664}" type="datetimeFigureOut">
              <a:rPr lang="en-US" smtClean="0"/>
              <a:t>2022-03-28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C95766-68CE-41D5-BAA1-E59D5C505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8CF1AE-8E95-4683-8C34-3A9885E14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DBBDF-6984-4121-9A45-7302BD10C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349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9E67C4-412C-4806-8E14-B58F3BEA0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084AD-D0B4-46D3-AE82-04C260069664}" type="datetimeFigureOut">
              <a:rPr lang="en-US" smtClean="0"/>
              <a:t>2022-03-28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0A800E-5FC7-439C-BA78-606E6AF2A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BC47DE-0FC2-4029-9A89-80FBEBC18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DBBDF-6984-4121-9A45-7302BD10C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592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9415D-60B6-489D-8347-0B9E22728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1E46F2-1F1C-4A03-9A5A-87BF830BD7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0125F9-E54A-4853-B754-75138B6ADD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3B416E-BEFA-435D-B5CD-5C5248CE2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084AD-D0B4-46D3-AE82-04C260069664}" type="datetimeFigureOut">
              <a:rPr lang="en-US" smtClean="0"/>
              <a:t>2022-03-28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675E00-1B00-4DE7-B21D-EBD652371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E2BEE-16B3-4058-8B9A-13B236B2E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DBBDF-6984-4121-9A45-7302BD10C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826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F8C64-6355-4983-9D55-24466133D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4D178C-9449-4B85-894E-EC63C8740F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6CFD95-C34C-42AD-8FD2-9631F88675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08C26D-9DE3-4CCE-BB70-9800AFD0E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084AD-D0B4-46D3-AE82-04C260069664}" type="datetimeFigureOut">
              <a:rPr lang="en-US" smtClean="0"/>
              <a:t>2022-03-28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0F9A7D-CD4C-495B-8665-FFC829188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E426CB-702C-4796-A9FF-E74575E3F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DBBDF-6984-4121-9A45-7302BD10C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757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5E17DC-6426-4A6D-B1A2-72718D8D5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C806EA-828B-486F-A1E8-F9461A85D1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8F6B95-11A1-4CC0-B198-4E1C3532B2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1084AD-D0B4-46D3-AE82-04C260069664}" type="datetimeFigureOut">
              <a:rPr lang="en-US" smtClean="0"/>
              <a:t>2022-03-28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2AFE32-44CC-4D23-BDC2-682C4FEFBF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E7825B-0386-4BFB-8F81-41A5675363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BDBBDF-6984-4121-9A45-7302BD10C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079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4.jp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10" Type="http://schemas.openxmlformats.org/officeDocument/2006/relationships/image" Target="../media/image35.png"/><Relationship Id="rId4" Type="http://schemas.openxmlformats.org/officeDocument/2006/relationships/image" Target="../media/image7.jpeg"/><Relationship Id="rId9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.pn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5.jp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A078665-4B46-47C0-9BDD-15A9F4174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605086"/>
            <a:ext cx="12191999" cy="2765542"/>
          </a:xfrm>
          <a:ln w="57150">
            <a:noFill/>
          </a:ln>
        </p:spPr>
        <p:txBody>
          <a:bodyPr anchor="ctr">
            <a:normAutofit lnSpcReduction="10000"/>
          </a:bodyPr>
          <a:lstStyle/>
          <a:p>
            <a:r>
              <a:rPr lang="en-US" sz="3500" b="1" dirty="0"/>
              <a:t>Arizona/NASA Space Grant Consortium</a:t>
            </a:r>
          </a:p>
          <a:p>
            <a:r>
              <a:rPr lang="en-US" sz="3500" b="1" dirty="0"/>
              <a:t>Erin Phelps  </a:t>
            </a:r>
          </a:p>
          <a:p>
            <a:r>
              <a:rPr lang="en-US" sz="2200" dirty="0"/>
              <a:t>April 23, 2022                                                                                                                                                       </a:t>
            </a:r>
          </a:p>
          <a:p>
            <a:r>
              <a:rPr lang="en-US" sz="2200" b="1" dirty="0"/>
              <a:t>Dr. Jason Williams</a:t>
            </a:r>
            <a:r>
              <a:rPr lang="en-US" sz="2200" dirty="0"/>
              <a:t>, SWRC, USDA ARS </a:t>
            </a:r>
          </a:p>
          <a:p>
            <a:r>
              <a:rPr lang="en-US" sz="2200" b="1" dirty="0"/>
              <a:t>Justin Johnson</a:t>
            </a:r>
            <a:r>
              <a:rPr lang="en-US" sz="2200" dirty="0"/>
              <a:t>,</a:t>
            </a:r>
            <a:r>
              <a:rPr lang="en-US" sz="2200" b="1" dirty="0"/>
              <a:t> </a:t>
            </a:r>
            <a:r>
              <a:rPr lang="en-US" sz="2200" dirty="0"/>
              <a:t>SWRC, USDA ARS </a:t>
            </a:r>
          </a:p>
          <a:p>
            <a:r>
              <a:rPr lang="en-US" sz="2200" b="1" dirty="0"/>
              <a:t>Pecos National Historic Park</a:t>
            </a:r>
          </a:p>
        </p:txBody>
      </p:sp>
      <p:pic>
        <p:nvPicPr>
          <p:cNvPr id="1030" name="Picture 6" descr="navy blue rectangle png - Clip Art Library">
            <a:extLst>
              <a:ext uri="{FF2B5EF4-FFF2-40B4-BE49-F238E27FC236}">
                <a16:creationId xmlns:a16="http://schemas.microsoft.com/office/drawing/2014/main" id="{190940FC-94FF-4E0F-873C-E46199745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260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718DAB-F213-4A46-B779-49C6211794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975" y="0"/>
            <a:ext cx="11887199" cy="2460396"/>
          </a:xfrm>
        </p:spPr>
        <p:txBody>
          <a:bodyPr anchor="ctr">
            <a:normAutofit/>
          </a:bodyPr>
          <a:lstStyle/>
          <a:p>
            <a:r>
              <a:rPr lang="en-US" sz="4000" b="0" i="0" dirty="0">
                <a:solidFill>
                  <a:schemeClr val="bg2"/>
                </a:solidFill>
                <a:effectLst/>
                <a:latin typeface="Source Sans Pro" panose="020B0604020202020204" pitchFamily="34" charset="0"/>
              </a:rPr>
              <a:t>Legacy Effects of </a:t>
            </a:r>
            <a:r>
              <a:rPr lang="en-US" sz="4000" dirty="0">
                <a:solidFill>
                  <a:schemeClr val="bg2"/>
                </a:solidFill>
                <a:latin typeface="Source Sans Pro" panose="020B0604020202020204" pitchFamily="34" charset="0"/>
              </a:rPr>
              <a:t>Ecological</a:t>
            </a:r>
            <a:r>
              <a:rPr lang="en-US" sz="4000" b="0" i="0" dirty="0">
                <a:solidFill>
                  <a:schemeClr val="bg2"/>
                </a:solidFill>
                <a:effectLst/>
                <a:latin typeface="Source Sans Pro" panose="020B0604020202020204" pitchFamily="34" charset="0"/>
              </a:rPr>
              <a:t> </a:t>
            </a:r>
            <a:r>
              <a:rPr lang="en-US" sz="4000" dirty="0">
                <a:solidFill>
                  <a:schemeClr val="bg2"/>
                </a:solidFill>
                <a:latin typeface="Source Sans Pro" panose="020B0604020202020204" pitchFamily="34" charset="0"/>
              </a:rPr>
              <a:t>S</a:t>
            </a:r>
            <a:r>
              <a:rPr lang="en-US" sz="4000" b="0" i="0" dirty="0">
                <a:solidFill>
                  <a:schemeClr val="bg2"/>
                </a:solidFill>
                <a:effectLst/>
                <a:latin typeface="Source Sans Pro" panose="020B0604020202020204" pitchFamily="34" charset="0"/>
              </a:rPr>
              <a:t>tructure and Hydrologic </a:t>
            </a:r>
            <a:r>
              <a:rPr lang="en-US" sz="4000" dirty="0">
                <a:solidFill>
                  <a:schemeClr val="bg2"/>
                </a:solidFill>
                <a:latin typeface="Source Sans Pro" panose="020B0604020202020204" pitchFamily="34" charset="0"/>
              </a:rPr>
              <a:t>F</a:t>
            </a:r>
            <a:r>
              <a:rPr lang="en-US" sz="4000" b="0" i="0" dirty="0">
                <a:solidFill>
                  <a:schemeClr val="bg2"/>
                </a:solidFill>
                <a:effectLst/>
                <a:latin typeface="Source Sans Pro" panose="020B0604020202020204" pitchFamily="34" charset="0"/>
              </a:rPr>
              <a:t>unction in Pinyon and Juniper </a:t>
            </a:r>
            <a:r>
              <a:rPr lang="en-US" sz="4000" dirty="0">
                <a:solidFill>
                  <a:schemeClr val="bg2"/>
                </a:solidFill>
                <a:latin typeface="Source Sans Pro" panose="020B0604020202020204" pitchFamily="34" charset="0"/>
              </a:rPr>
              <a:t>W</a:t>
            </a:r>
            <a:r>
              <a:rPr lang="en-US" sz="4000" b="0" i="0" dirty="0">
                <a:solidFill>
                  <a:schemeClr val="bg2"/>
                </a:solidFill>
                <a:effectLst/>
                <a:latin typeface="Source Sans Pro" panose="020B0604020202020204" pitchFamily="34" charset="0"/>
              </a:rPr>
              <a:t>oodlands</a:t>
            </a:r>
            <a:endParaRPr lang="en-US" sz="11500" dirty="0">
              <a:solidFill>
                <a:schemeClr val="bg2"/>
              </a:solidFill>
            </a:endParaRPr>
          </a:p>
        </p:txBody>
      </p:sp>
      <p:pic>
        <p:nvPicPr>
          <p:cNvPr id="1034" name="Picture 10" descr="Diagram&#10;&#10;Description automatically generated">
            <a:extLst>
              <a:ext uri="{FF2B5EF4-FFF2-40B4-BE49-F238E27FC236}">
                <a16:creationId xmlns:a16="http://schemas.microsoft.com/office/drawing/2014/main" id="{9340D488-2589-4610-ABE3-7501F6094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264" y="5625661"/>
            <a:ext cx="2138457" cy="947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F699717B-DFF4-4F69-A443-82C91F597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5539796"/>
            <a:ext cx="940803" cy="1119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Google Shape;56;p13">
            <a:extLst>
              <a:ext uri="{FF2B5EF4-FFF2-40B4-BE49-F238E27FC236}">
                <a16:creationId xmlns:a16="http://schemas.microsoft.com/office/drawing/2014/main" id="{D38925FD-AE96-4134-B4BA-248F3962090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75080" y="5482694"/>
            <a:ext cx="855962" cy="1233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DD50D404-4EC0-4332-AE6F-0426D92BF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7379" y="5608691"/>
            <a:ext cx="1021838" cy="1076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The University of Arizona - Home | Facebook">
            <a:extLst>
              <a:ext uri="{FF2B5EF4-FFF2-40B4-BE49-F238E27FC236}">
                <a16:creationId xmlns:a16="http://schemas.microsoft.com/office/drawing/2014/main" id="{977BB2C0-94EF-44F8-AF5C-F195E6129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605087"/>
            <a:ext cx="1913642" cy="191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2x3 Inch NATIONAL PARKS SERVICE Arrowhead Shaped Logo Sticker | Etsy |  National parks, National park service, Logo sticker">
            <a:extLst>
              <a:ext uri="{FF2B5EF4-FFF2-40B4-BE49-F238E27FC236}">
                <a16:creationId xmlns:a16="http://schemas.microsoft.com/office/drawing/2014/main" id="{99063F88-C9F4-49CD-95BC-42EDA2D70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157" y="5539796"/>
            <a:ext cx="1603107" cy="1202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74088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navy blue rectangle png - Clip Art Library">
            <a:extLst>
              <a:ext uri="{FF2B5EF4-FFF2-40B4-BE49-F238E27FC236}">
                <a16:creationId xmlns:a16="http://schemas.microsoft.com/office/drawing/2014/main" id="{9291CCCA-BF32-408F-AE1B-CC45B6871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15321"/>
            <a:ext cx="12192000" cy="1487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0169EE-1EE5-4BB4-93D5-2FEF4F714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12191999" cy="78509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Results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5DB6A52-051F-47EB-BA8A-8E047E608AC8}"/>
              </a:ext>
            </a:extLst>
          </p:cNvPr>
          <p:cNvCxnSpPr>
            <a:cxnSpLocks/>
          </p:cNvCxnSpPr>
          <p:nvPr/>
        </p:nvCxnSpPr>
        <p:spPr>
          <a:xfrm>
            <a:off x="2669110" y="681038"/>
            <a:ext cx="7046258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B00DB2-E544-4099-A0FD-B8C5963494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81039"/>
            <a:ext cx="12191998" cy="5495924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chemeClr val="bg2"/>
                </a:solidFill>
              </a:rPr>
              <a:t>Assess long-term eco-hydrologic impacts – How do microsite level cover change in response to tree removal </a:t>
            </a:r>
          </a:p>
          <a:p>
            <a:endParaRPr lang="en-US" dirty="0"/>
          </a:p>
        </p:txBody>
      </p:sp>
      <p:pic>
        <p:nvPicPr>
          <p:cNvPr id="14" name="Picture 13" descr="Chart, box and whisker chart&#10;&#10;Description automatically generated">
            <a:extLst>
              <a:ext uri="{FF2B5EF4-FFF2-40B4-BE49-F238E27FC236}">
                <a16:creationId xmlns:a16="http://schemas.microsoft.com/office/drawing/2014/main" id="{32671994-A922-4EE1-A2F7-676D54BA74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2881"/>
            <a:ext cx="5721679" cy="4577343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AA5D7F2-7519-4673-B65E-62DF96C7C9D5}"/>
              </a:ext>
            </a:extLst>
          </p:cNvPr>
          <p:cNvCxnSpPr/>
          <p:nvPr/>
        </p:nvCxnSpPr>
        <p:spPr>
          <a:xfrm>
            <a:off x="1548581" y="3512126"/>
            <a:ext cx="324464" cy="120230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4A7699E-FFCB-4BB7-AA1C-AD85D2C8747C}"/>
              </a:ext>
            </a:extLst>
          </p:cNvPr>
          <p:cNvCxnSpPr>
            <a:cxnSpLocks/>
          </p:cNvCxnSpPr>
          <p:nvPr/>
        </p:nvCxnSpPr>
        <p:spPr>
          <a:xfrm flipV="1">
            <a:off x="2669110" y="4529766"/>
            <a:ext cx="191729" cy="61742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A picture containing outdoor, grass, ground, pile&#10;&#10;Description automatically generated">
            <a:extLst>
              <a:ext uri="{FF2B5EF4-FFF2-40B4-BE49-F238E27FC236}">
                <a16:creationId xmlns:a16="http://schemas.microsoft.com/office/drawing/2014/main" id="{466E9A65-3390-4F39-8939-F5C2DFFE4A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679" y="2260036"/>
            <a:ext cx="3165125" cy="3165125"/>
          </a:xfrm>
          <a:prstGeom prst="rect">
            <a:avLst/>
          </a:prstGeom>
        </p:spPr>
      </p:pic>
      <p:pic>
        <p:nvPicPr>
          <p:cNvPr id="23" name="Picture 22" descr="A sign in the grass&#10;&#10;Description automatically generated with low confidence">
            <a:extLst>
              <a:ext uri="{FF2B5EF4-FFF2-40B4-BE49-F238E27FC236}">
                <a16:creationId xmlns:a16="http://schemas.microsoft.com/office/drawing/2014/main" id="{1A93EFFC-6034-4D4B-814C-0600EF3CFE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885" y="2260036"/>
            <a:ext cx="3161321" cy="316512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3BC641C-A43E-46F8-A728-B5F6B86FC75E}"/>
              </a:ext>
            </a:extLst>
          </p:cNvPr>
          <p:cNvSpPr txBox="1"/>
          <p:nvPr/>
        </p:nvSpPr>
        <p:spPr>
          <a:xfrm>
            <a:off x="5916918" y="1890704"/>
            <a:ext cx="287092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     Woodland : Tree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5807212-B46B-45CC-9519-2E22296D03D7}"/>
              </a:ext>
            </a:extLst>
          </p:cNvPr>
          <p:cNvSpPr txBox="1"/>
          <p:nvPr/>
        </p:nvSpPr>
        <p:spPr>
          <a:xfrm>
            <a:off x="9646257" y="1890704"/>
            <a:ext cx="222668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Low Infill : Tree</a:t>
            </a:r>
          </a:p>
        </p:txBody>
      </p:sp>
    </p:spTree>
    <p:extLst>
      <p:ext uri="{BB962C8B-B14F-4D97-AF65-F5344CB8AC3E}">
        <p14:creationId xmlns:p14="http://schemas.microsoft.com/office/powerpoint/2010/main" val="12643105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navy blue rectangle png - Clip Art Library">
            <a:extLst>
              <a:ext uri="{FF2B5EF4-FFF2-40B4-BE49-F238E27FC236}">
                <a16:creationId xmlns:a16="http://schemas.microsoft.com/office/drawing/2014/main" id="{5411CE12-BBDA-44C2-94D7-F9CA26459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62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A9A80B-51E6-402D-8B55-A8C9313D9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8941"/>
            <a:ext cx="12192000" cy="1340655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6C7F98-9457-422D-9319-06B4043D3A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775881"/>
            <a:ext cx="12191999" cy="58510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bg2"/>
                </a:solidFill>
              </a:rPr>
              <a:t>Woodland Hydrologic Function – Characterize infiltration across tree and interspace microsites for the woodland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2FA63B7-9E93-473A-8153-0CD3FC153C1A}"/>
              </a:ext>
            </a:extLst>
          </p:cNvPr>
          <p:cNvCxnSpPr>
            <a:cxnSpLocks/>
          </p:cNvCxnSpPr>
          <p:nvPr/>
        </p:nvCxnSpPr>
        <p:spPr>
          <a:xfrm>
            <a:off x="2148349" y="775881"/>
            <a:ext cx="7895302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7680503-A765-4BB4-BEA9-92FD198F054A}"/>
              </a:ext>
            </a:extLst>
          </p:cNvPr>
          <p:cNvSpPr txBox="1"/>
          <p:nvPr/>
        </p:nvSpPr>
        <p:spPr>
          <a:xfrm>
            <a:off x="655245" y="5657671"/>
            <a:ext cx="49437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Unsaturated Hydraulic Conductivity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Measure micropore infiltration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Influenced by water repellency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468E66-FA09-469E-8BD8-81D2594E6B8A}"/>
              </a:ext>
            </a:extLst>
          </p:cNvPr>
          <p:cNvSpPr txBox="1"/>
          <p:nvPr/>
        </p:nvSpPr>
        <p:spPr>
          <a:xfrm>
            <a:off x="6590654" y="5659712"/>
            <a:ext cx="51199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Saturated Hydraulic Conductivity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 Measure macropore and micropore infiltration</a:t>
            </a:r>
          </a:p>
          <a:p>
            <a:endParaRPr lang="en-US" dirty="0"/>
          </a:p>
        </p:txBody>
      </p:sp>
      <p:pic>
        <p:nvPicPr>
          <p:cNvPr id="8" name="Picture 7" descr="Chart, box and whisker chart&#10;&#10;Description automatically generated">
            <a:extLst>
              <a:ext uri="{FF2B5EF4-FFF2-40B4-BE49-F238E27FC236}">
                <a16:creationId xmlns:a16="http://schemas.microsoft.com/office/drawing/2014/main" id="{8310B49D-8FD9-43F4-83CE-960ED65644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93" y="1703383"/>
            <a:ext cx="4995073" cy="3996058"/>
          </a:xfrm>
          <a:prstGeom prst="rect">
            <a:avLst/>
          </a:prstGeom>
        </p:spPr>
      </p:pic>
      <p:pic>
        <p:nvPicPr>
          <p:cNvPr id="12" name="Picture 11" descr="Chart, box and whisker chart&#10;&#10;Description automatically generated">
            <a:extLst>
              <a:ext uri="{FF2B5EF4-FFF2-40B4-BE49-F238E27FC236}">
                <a16:creationId xmlns:a16="http://schemas.microsoft.com/office/drawing/2014/main" id="{E6457391-E109-4F24-9628-C637A0536E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505" y="1661613"/>
            <a:ext cx="4995071" cy="399605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B67BDDB-6D53-4485-9228-5FA1E576886D}"/>
              </a:ext>
            </a:extLst>
          </p:cNvPr>
          <p:cNvCxnSpPr/>
          <p:nvPr/>
        </p:nvCxnSpPr>
        <p:spPr>
          <a:xfrm>
            <a:off x="5827579" y="1933991"/>
            <a:ext cx="0" cy="469295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E3666C0-A4EF-477E-9994-BDC07CB1B483}"/>
              </a:ext>
            </a:extLst>
          </p:cNvPr>
          <p:cNvCxnSpPr/>
          <p:nvPr/>
        </p:nvCxnSpPr>
        <p:spPr>
          <a:xfrm>
            <a:off x="5744732" y="1933991"/>
            <a:ext cx="0" cy="469295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46586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avy blue rectangle png - Clip Art Library">
            <a:extLst>
              <a:ext uri="{FF2B5EF4-FFF2-40B4-BE49-F238E27FC236}">
                <a16:creationId xmlns:a16="http://schemas.microsoft.com/office/drawing/2014/main" id="{FACA557F-63D6-46EB-B8CD-8B53659CE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140"/>
            <a:ext cx="12192000" cy="147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5933E9-C7E0-4576-B8D0-0246301C1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203199"/>
            <a:ext cx="12191999" cy="1099126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Results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B6A1A85-B17F-435D-A9B6-93A1553F4DBC}"/>
              </a:ext>
            </a:extLst>
          </p:cNvPr>
          <p:cNvCxnSpPr>
            <a:cxnSpLocks/>
          </p:cNvCxnSpPr>
          <p:nvPr/>
        </p:nvCxnSpPr>
        <p:spPr>
          <a:xfrm>
            <a:off x="2840782" y="600822"/>
            <a:ext cx="6788729" cy="0"/>
          </a:xfrm>
          <a:prstGeom prst="line">
            <a:avLst/>
          </a:prstGeom>
          <a:ln w="19050">
            <a:solidFill>
              <a:srgbClr val="F0F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870044-A2B6-4CE8-8654-7F644D493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4" y="600822"/>
            <a:ext cx="12191999" cy="5576141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chemeClr val="bg2"/>
                </a:solidFill>
              </a:rPr>
              <a:t>Assess long-term eco-hydrologic impacts – How do microsite level infiltration change in response to tree removal </a:t>
            </a:r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26" name="Picture 25" descr="Chart, box and whisker chart&#10;&#10;Description automatically generated">
            <a:extLst>
              <a:ext uri="{FF2B5EF4-FFF2-40B4-BE49-F238E27FC236}">
                <a16:creationId xmlns:a16="http://schemas.microsoft.com/office/drawing/2014/main" id="{E40BDC9C-025F-49E9-9CDE-150AB24E45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06" y="1462678"/>
            <a:ext cx="5815894" cy="533123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D2925A3-81DB-4193-88E8-F6858D594E22}"/>
              </a:ext>
            </a:extLst>
          </p:cNvPr>
          <p:cNvSpPr txBox="1"/>
          <p:nvPr/>
        </p:nvSpPr>
        <p:spPr>
          <a:xfrm>
            <a:off x="6095995" y="1570924"/>
            <a:ext cx="46851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Unsaturated Hydraulic Conductivity</a:t>
            </a:r>
            <a:endParaRPr lang="en-US" dirty="0"/>
          </a:p>
          <a:p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C4AD2AF-681A-448D-A157-DDC0CB9F3F77}"/>
              </a:ext>
            </a:extLst>
          </p:cNvPr>
          <p:cNvSpPr txBox="1"/>
          <p:nvPr/>
        </p:nvSpPr>
        <p:spPr>
          <a:xfrm>
            <a:off x="6376110" y="3900116"/>
            <a:ext cx="528669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Tree Microsite: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WDPT – wettable across low infill and moderate infill treatments</a:t>
            </a:r>
            <a:r>
              <a:rPr lang="en-US" sz="2400" b="1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Infiltration increases in cleared woodlands due to less water repellency</a:t>
            </a:r>
          </a:p>
          <a:p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3249304-696B-468B-97BD-DB620ED1A656}"/>
              </a:ext>
            </a:extLst>
          </p:cNvPr>
          <p:cNvSpPr txBox="1"/>
          <p:nvPr/>
        </p:nvSpPr>
        <p:spPr>
          <a:xfrm>
            <a:off x="6376110" y="2442782"/>
            <a:ext cx="5286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Interspace Microsite: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Slight decrease in infiltration in cleared woodlands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C2E6925-5E43-4424-A111-68D2701F8B2E}"/>
              </a:ext>
            </a:extLst>
          </p:cNvPr>
          <p:cNvCxnSpPr>
            <a:cxnSpLocks/>
          </p:cNvCxnSpPr>
          <p:nvPr/>
        </p:nvCxnSpPr>
        <p:spPr>
          <a:xfrm flipV="1">
            <a:off x="3170903" y="4444771"/>
            <a:ext cx="162232" cy="51068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67370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avy blue rectangle png - Clip Art Library">
            <a:extLst>
              <a:ext uri="{FF2B5EF4-FFF2-40B4-BE49-F238E27FC236}">
                <a16:creationId xmlns:a16="http://schemas.microsoft.com/office/drawing/2014/main" id="{BC2E4576-692A-4AD3-BC1D-62756F60F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150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6C1CFE9-7DE9-4E0C-937A-6070B7A69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76065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Results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B026A9E-2C40-4CA1-9402-87689AB36E57}"/>
              </a:ext>
            </a:extLst>
          </p:cNvPr>
          <p:cNvCxnSpPr>
            <a:cxnSpLocks/>
          </p:cNvCxnSpPr>
          <p:nvPr/>
        </p:nvCxnSpPr>
        <p:spPr>
          <a:xfrm flipV="1">
            <a:off x="2696306" y="635467"/>
            <a:ext cx="6799385" cy="4973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566CEB-5219-4319-A8EC-8B8265E1DD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35467"/>
            <a:ext cx="12192000" cy="5541495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chemeClr val="bg2"/>
                </a:solidFill>
              </a:rPr>
              <a:t>Assess long-term eco-hydrologic impacts – How do microsite level infiltration change in response to tree removal </a:t>
            </a:r>
          </a:p>
          <a:p>
            <a:endParaRPr lang="en-US" dirty="0"/>
          </a:p>
        </p:txBody>
      </p:sp>
      <p:pic>
        <p:nvPicPr>
          <p:cNvPr id="9" name="Picture 8" descr="Chart, box and whisker chart&#10;&#10;Description automatically generated">
            <a:extLst>
              <a:ext uri="{FF2B5EF4-FFF2-40B4-BE49-F238E27FC236}">
                <a16:creationId xmlns:a16="http://schemas.microsoft.com/office/drawing/2014/main" id="{0E3BF92C-5FD8-4EA0-B0B5-FDA53D6F7B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60" y="1543030"/>
            <a:ext cx="5798149" cy="53149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C7B5205-2799-4A49-90AF-904EA2B0A8AA}"/>
              </a:ext>
            </a:extLst>
          </p:cNvPr>
          <p:cNvSpPr txBox="1"/>
          <p:nvPr/>
        </p:nvSpPr>
        <p:spPr>
          <a:xfrm>
            <a:off x="6095999" y="1613649"/>
            <a:ext cx="49401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Saturated Hydraulic Conductivity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529D8F-CD59-45E6-848A-2A694CCB29F0}"/>
              </a:ext>
            </a:extLst>
          </p:cNvPr>
          <p:cNvSpPr txBox="1"/>
          <p:nvPr/>
        </p:nvSpPr>
        <p:spPr>
          <a:xfrm>
            <a:off x="6651695" y="4711705"/>
            <a:ext cx="49401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Tree Microsite: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Decrease infiltration after tree removal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Macropores slightly filling in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1D900F-65B0-449D-9593-E521E9BC0F4C}"/>
              </a:ext>
            </a:extLst>
          </p:cNvPr>
          <p:cNvSpPr txBox="1"/>
          <p:nvPr/>
        </p:nvSpPr>
        <p:spPr>
          <a:xfrm>
            <a:off x="6651695" y="2459504"/>
            <a:ext cx="53140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Interspace Microsite: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Increase infiltration after tree removal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More macropores in cleared woodlands due to increase in vegetation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AF10E7D-4575-4263-A509-75B956439C55}"/>
              </a:ext>
            </a:extLst>
          </p:cNvPr>
          <p:cNvCxnSpPr>
            <a:cxnSpLocks/>
          </p:cNvCxnSpPr>
          <p:nvPr/>
        </p:nvCxnSpPr>
        <p:spPr>
          <a:xfrm flipV="1">
            <a:off x="1460090" y="4709575"/>
            <a:ext cx="132736" cy="7079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26893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DCD79A-6814-46BC-AB51-01D03B81B2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1" y="914400"/>
            <a:ext cx="11926388" cy="594360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Intact woodlands consist of:                                                                                 </a:t>
            </a:r>
            <a:r>
              <a:rPr lang="en-US" dirty="0"/>
              <a:t>→Interspace - </a:t>
            </a:r>
            <a:r>
              <a:rPr lang="en-US" b="0" i="0" dirty="0">
                <a:solidFill>
                  <a:srgbClr val="000000"/>
                </a:solidFill>
                <a:effectLst/>
              </a:rPr>
              <a:t>sparsely vegetated, limited soil                                                      macropores, poor infiltration, and high                                                                                         runoff/erosion vulnerability</a:t>
            </a:r>
            <a:r>
              <a:rPr lang="en-US" dirty="0"/>
              <a:t>                                                                                                     → tree - </a:t>
            </a:r>
            <a:r>
              <a:rPr lang="en-US" b="0" i="0" dirty="0">
                <a:solidFill>
                  <a:srgbClr val="000000"/>
                </a:solidFill>
                <a:effectLst/>
              </a:rPr>
              <a:t>litter covered, water repellent soils,                                                                                                  but good infiltration associated with macropores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Cleared woodlands consist of:                                                                                            </a:t>
            </a:r>
            <a:r>
              <a:rPr lang="en-US" dirty="0"/>
              <a:t>→Increased vegetation in tree and interspace microsites                                                                      - Vegetation regulates runoff and erosion                                                                                   →More infiltration capacity in interspace microsites                                                                       →Less vulnerable sites where runoff and erosion occurs</a:t>
            </a:r>
          </a:p>
          <a:p>
            <a:pPr marL="0" indent="0">
              <a:buNone/>
            </a:pPr>
            <a:r>
              <a:rPr lang="en-US" sz="3200" b="1" dirty="0"/>
              <a:t>Impact:</a:t>
            </a:r>
          </a:p>
          <a:p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This research can advise land managers about what they might expect in terms of vegetative response and erosion rates from a treatment under similar conditions</a:t>
            </a:r>
            <a:endParaRPr lang="en-US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b="1" dirty="0"/>
          </a:p>
        </p:txBody>
      </p:sp>
      <p:pic>
        <p:nvPicPr>
          <p:cNvPr id="4" name="Picture 3" descr="navy blue rectangle png - Clip Art Library">
            <a:extLst>
              <a:ext uri="{FF2B5EF4-FFF2-40B4-BE49-F238E27FC236}">
                <a16:creationId xmlns:a16="http://schemas.microsoft.com/office/drawing/2014/main" id="{3A277AC1-0271-4E2D-A6CE-75FF46B51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2192000" cy="79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475435-3940-48E7-BBC9-A404C2587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1600873" cy="794327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Conclusion</a:t>
            </a:r>
          </a:p>
        </p:txBody>
      </p:sp>
      <p:pic>
        <p:nvPicPr>
          <p:cNvPr id="7" name="Picture 6" descr="A picture containing outdoor, ground, tree, grass&#10;&#10;Description automatically generated">
            <a:extLst>
              <a:ext uri="{FF2B5EF4-FFF2-40B4-BE49-F238E27FC236}">
                <a16:creationId xmlns:a16="http://schemas.microsoft.com/office/drawing/2014/main" id="{C8026C1B-9654-4FC6-9A82-7BD945ED80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152" y="794327"/>
            <a:ext cx="5113407" cy="287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9518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13338-0325-495A-89B6-82DB9A8B2B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689" y="1088020"/>
            <a:ext cx="10937111" cy="5088943"/>
          </a:xfrm>
        </p:spPr>
        <p:txBody>
          <a:bodyPr/>
          <a:lstStyle/>
          <a:p>
            <a:r>
              <a:rPr lang="en-US" dirty="0"/>
              <a:t>Dr. Jason Williams</a:t>
            </a:r>
          </a:p>
          <a:p>
            <a:r>
              <a:rPr lang="en-US" dirty="0"/>
              <a:t>Justin Johnson</a:t>
            </a:r>
          </a:p>
          <a:p>
            <a:r>
              <a:rPr lang="en-US" dirty="0"/>
              <a:t>Eric </a:t>
            </a:r>
            <a:r>
              <a:rPr lang="en-US" dirty="0" err="1"/>
              <a:t>Lassance</a:t>
            </a:r>
            <a:endParaRPr lang="en-US" dirty="0"/>
          </a:p>
          <a:p>
            <a:r>
              <a:rPr lang="en-US" dirty="0"/>
              <a:t>Jeremy Moss</a:t>
            </a:r>
          </a:p>
          <a:p>
            <a:r>
              <a:rPr lang="en-US" dirty="0"/>
              <a:t>Dr. Phil Guertin</a:t>
            </a:r>
          </a:p>
          <a:p>
            <a:r>
              <a:rPr lang="en-US" dirty="0"/>
              <a:t>University of Arizona field technicians</a:t>
            </a:r>
          </a:p>
          <a:p>
            <a:r>
              <a:rPr lang="en-US" sz="2800" dirty="0"/>
              <a:t>Arizona/NASA Space Grant Consortium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6" descr="navy blue rectangle png - Clip Art Library">
            <a:extLst>
              <a:ext uri="{FF2B5EF4-FFF2-40B4-BE49-F238E27FC236}">
                <a16:creationId xmlns:a16="http://schemas.microsoft.com/office/drawing/2014/main" id="{CC3DB9C7-F8D9-4D9F-A141-E070AC2B6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656"/>
            <a:ext cx="12192000" cy="80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F4B70C-6F66-453B-BE42-0B6AB67E0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9751"/>
            <a:ext cx="10144125" cy="803564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Acknowledgements</a:t>
            </a:r>
          </a:p>
        </p:txBody>
      </p:sp>
      <p:pic>
        <p:nvPicPr>
          <p:cNvPr id="5" name="Picture 4" descr="2x3 Inch NATIONAL PARKS SERVICE Arrowhead Shaped Logo Sticker | Etsy |  National parks, National park service, Logo sticker">
            <a:extLst>
              <a:ext uri="{FF2B5EF4-FFF2-40B4-BE49-F238E27FC236}">
                <a16:creationId xmlns:a16="http://schemas.microsoft.com/office/drawing/2014/main" id="{21FF093C-2B4F-4A49-B069-68328580B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764" y="5502005"/>
            <a:ext cx="1676268" cy="12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Diagram&#10;&#10;Description automatically generated">
            <a:extLst>
              <a:ext uri="{FF2B5EF4-FFF2-40B4-BE49-F238E27FC236}">
                <a16:creationId xmlns:a16="http://schemas.microsoft.com/office/drawing/2014/main" id="{2902047B-01AC-4ABF-AD21-2FCA51A95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543" y="5659119"/>
            <a:ext cx="2138457" cy="947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509A6EC1-58E7-4AFC-BD80-89C7C5ACF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973" y="5506332"/>
            <a:ext cx="1056969" cy="12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oogle Shape;56;p13">
            <a:extLst>
              <a:ext uri="{FF2B5EF4-FFF2-40B4-BE49-F238E27FC236}">
                <a16:creationId xmlns:a16="http://schemas.microsoft.com/office/drawing/2014/main" id="{4F259183-F166-4639-921D-0DDEA834FD21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60300" y="5422140"/>
            <a:ext cx="940802" cy="1421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99046D24-6A89-4B97-AD79-31B66DF25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7460" y="5502005"/>
            <a:ext cx="1197656" cy="126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The University of Arizona - Home | Facebook">
            <a:extLst>
              <a:ext uri="{FF2B5EF4-FFF2-40B4-BE49-F238E27FC236}">
                <a16:creationId xmlns:a16="http://schemas.microsoft.com/office/drawing/2014/main" id="{7F5F6AEE-58BA-4705-98FC-AC2DFD66F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83" y="5238916"/>
            <a:ext cx="1876094" cy="1876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group of men standing in front of a sign&#10;&#10;Description automatically generated">
            <a:extLst>
              <a:ext uri="{FF2B5EF4-FFF2-40B4-BE49-F238E27FC236}">
                <a16:creationId xmlns:a16="http://schemas.microsoft.com/office/drawing/2014/main" id="{74F79359-7FAD-4210-9449-7D34524F2A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068" y="898787"/>
            <a:ext cx="5680067" cy="337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210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grass, rock, building&#10;&#10;Description automatically generated">
            <a:extLst>
              <a:ext uri="{FF2B5EF4-FFF2-40B4-BE49-F238E27FC236}">
                <a16:creationId xmlns:a16="http://schemas.microsoft.com/office/drawing/2014/main" id="{6E9DF0FE-AF75-43C1-B3CD-79D2597C6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4" y="2373183"/>
            <a:ext cx="7095128" cy="3990311"/>
          </a:xfrm>
          <a:prstGeom prst="rect">
            <a:avLst/>
          </a:prstGeom>
        </p:spPr>
      </p:pic>
      <p:pic>
        <p:nvPicPr>
          <p:cNvPr id="7" name="Picture 6" descr="A landscape with bushes and trees&#10;&#10;Description automatically generated with low confidence">
            <a:extLst>
              <a:ext uri="{FF2B5EF4-FFF2-40B4-BE49-F238E27FC236}">
                <a16:creationId xmlns:a16="http://schemas.microsoft.com/office/drawing/2014/main" id="{AEC336A7-EB10-4D75-AB9E-F9389B61D1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4" y="2371267"/>
            <a:ext cx="7095128" cy="39922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27B284-4FF7-4F12-A46D-90CD5B7DD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018" y="2476984"/>
            <a:ext cx="10515600" cy="2211548"/>
          </a:xfrm>
        </p:spPr>
        <p:txBody>
          <a:bodyPr>
            <a:normAutofit fontScale="90000"/>
          </a:bodyPr>
          <a:lstStyle/>
          <a:p>
            <a:r>
              <a:rPr lang="en-US" sz="8900" dirty="0"/>
              <a:t>Thank You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6" name="Picture 5" descr="navy blue rectangle png - Clip Art Library">
            <a:extLst>
              <a:ext uri="{FF2B5EF4-FFF2-40B4-BE49-F238E27FC236}">
                <a16:creationId xmlns:a16="http://schemas.microsoft.com/office/drawing/2014/main" id="{FEF44D0C-8525-4CF1-B6FA-734FCD067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143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9570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navy blue rectangle png - Clip Art Library">
            <a:extLst>
              <a:ext uri="{FF2B5EF4-FFF2-40B4-BE49-F238E27FC236}">
                <a16:creationId xmlns:a16="http://schemas.microsoft.com/office/drawing/2014/main" id="{D3E1D017-50EC-4942-AA32-24308D269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C00B35-FC88-4B64-AC4B-8965A6A97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353800" cy="87745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Background &amp; Significance: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F1420B23-3625-4AAF-B3DF-E46C034379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77455"/>
            <a:ext cx="5842782" cy="5420476"/>
          </a:xfrm>
        </p:spPr>
        <p:txBody>
          <a:bodyPr>
            <a:normAutofit/>
          </a:bodyPr>
          <a:lstStyle/>
          <a:p>
            <a:r>
              <a:rPr lang="en-US" sz="3000" b="1" dirty="0"/>
              <a:t>My project</a:t>
            </a:r>
            <a:r>
              <a:rPr lang="en-US" sz="3000" dirty="0"/>
              <a:t>: Comparing ecological structure and hydrological function of intact woodlands to cleared woodlands                                                                                              → assess eco-hydrologic impacts of tree removal and subsequent infill </a:t>
            </a:r>
          </a:p>
          <a:p>
            <a:endParaRPr lang="en-US" b="1" dirty="0"/>
          </a:p>
          <a:p>
            <a:r>
              <a:rPr lang="en-US" b="1" dirty="0"/>
              <a:t>Pecos National Historic Park (PNHP):</a:t>
            </a:r>
          </a:p>
          <a:p>
            <a:pPr marL="0" indent="0">
              <a:buNone/>
            </a:pPr>
            <a:r>
              <a:rPr lang="en-US" dirty="0"/>
              <a:t>→Located in Central New Mexico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29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23C576E-5447-4AC7-B46A-4700EE53D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835" y="1487824"/>
            <a:ext cx="5813437" cy="368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18FE0E8-32F5-4E68-BE90-2A12A33DD4F1}"/>
              </a:ext>
            </a:extLst>
          </p:cNvPr>
          <p:cNvSpPr txBox="1"/>
          <p:nvPr/>
        </p:nvSpPr>
        <p:spPr>
          <a:xfrm>
            <a:off x="6349218" y="5269249"/>
            <a:ext cx="5842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800" dirty="0"/>
              <a:t>NPS-PNHP 2022 (in prep.). Pecos National Historical Park  Vegetation Management Plan. USDI-NPS, Pecos NHP. 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7AB2F827-89D9-44C4-B613-EF88BFE88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321" y="1381539"/>
            <a:ext cx="6372679" cy="379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1838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navy blue rectangle png - Clip Art Library">
            <a:extLst>
              <a:ext uri="{FF2B5EF4-FFF2-40B4-BE49-F238E27FC236}">
                <a16:creationId xmlns:a16="http://schemas.microsoft.com/office/drawing/2014/main" id="{D3E1D017-50EC-4942-AA32-24308D269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C00B35-FC88-4B64-AC4B-8965A6A97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353800" cy="87745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Background &amp; Significance: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F1420B23-3625-4AAF-B3DF-E46C034379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77455"/>
            <a:ext cx="5842782" cy="5420476"/>
          </a:xfrm>
        </p:spPr>
        <p:txBody>
          <a:bodyPr>
            <a:normAutofit/>
          </a:bodyPr>
          <a:lstStyle/>
          <a:p>
            <a:r>
              <a:rPr lang="en-US" sz="3000" b="1" dirty="0"/>
              <a:t>My project</a:t>
            </a:r>
            <a:r>
              <a:rPr lang="en-US" sz="3000" dirty="0"/>
              <a:t>: Comparing ecological structure and hydrological function of intact woodlands to cleared woodlands                                                                                              → assess eco-hydrologic impacts of tree removal and subsequent infill </a:t>
            </a:r>
          </a:p>
          <a:p>
            <a:endParaRPr lang="en-US" b="1" dirty="0"/>
          </a:p>
          <a:p>
            <a:r>
              <a:rPr lang="en-US" b="1" dirty="0"/>
              <a:t>Pecos National Historic Park (PNHP):</a:t>
            </a:r>
          </a:p>
          <a:p>
            <a:pPr marL="0" indent="0">
              <a:buNone/>
            </a:pPr>
            <a:r>
              <a:rPr lang="en-US" dirty="0"/>
              <a:t>→Located in Central New Mexico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29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23C576E-5447-4AC7-B46A-4700EE53D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782" y="1290555"/>
            <a:ext cx="6210746" cy="394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18FE0E8-32F5-4E68-BE90-2A12A33DD4F1}"/>
              </a:ext>
            </a:extLst>
          </p:cNvPr>
          <p:cNvSpPr txBox="1"/>
          <p:nvPr/>
        </p:nvSpPr>
        <p:spPr>
          <a:xfrm>
            <a:off x="6349218" y="5269249"/>
            <a:ext cx="5842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800" dirty="0"/>
              <a:t>NPS-PNHP 2022 (in prep.). Pecos National Historical Park  Vegetation Management Plan. USDI-NPS, Pecos NHP. </a:t>
            </a:r>
          </a:p>
        </p:txBody>
      </p:sp>
    </p:spTree>
    <p:extLst>
      <p:ext uri="{BB962C8B-B14F-4D97-AF65-F5344CB8AC3E}">
        <p14:creationId xmlns:p14="http://schemas.microsoft.com/office/powerpoint/2010/main" val="325657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5C70B-0B9C-499E-9787-2AB562ABB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739" y="929148"/>
            <a:ext cx="11734801" cy="574874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201F1E"/>
                </a:solidFill>
                <a:latin typeface="Arial" panose="020B0604020202020204" pitchFamily="34" charset="0"/>
              </a:rPr>
              <a:t>Q</a:t>
            </a:r>
            <a:r>
              <a:rPr lang="en-US" b="0" i="0" dirty="0">
                <a:solidFill>
                  <a:srgbClr val="201F1E"/>
                </a:solidFill>
                <a:effectLst/>
                <a:latin typeface="Arial" panose="020B0604020202020204" pitchFamily="34" charset="0"/>
              </a:rPr>
              <a:t>uantitatively characterize the ecological structure and hydrologic function typical of intact woodlands</a:t>
            </a:r>
          </a:p>
          <a:p>
            <a:pPr marL="0" indent="0">
              <a:buNone/>
            </a:pPr>
            <a:endParaRPr lang="en-US" b="0" i="0" dirty="0">
              <a:solidFill>
                <a:srgbClr val="201F1E"/>
              </a:solidFill>
              <a:effectLst/>
              <a:latin typeface="Arial" panose="020B0604020202020204" pitchFamily="34" charset="0"/>
            </a:endParaRPr>
          </a:p>
          <a:p>
            <a:r>
              <a:rPr lang="en-US" dirty="0">
                <a:solidFill>
                  <a:srgbClr val="201F1E"/>
                </a:solidFill>
                <a:latin typeface="Arial" panose="020B0604020202020204" pitchFamily="34" charset="0"/>
              </a:rPr>
              <a:t>A</a:t>
            </a:r>
            <a:r>
              <a:rPr lang="en-US" b="0" i="0" dirty="0">
                <a:solidFill>
                  <a:srgbClr val="201F1E"/>
                </a:solidFill>
                <a:effectLst/>
                <a:latin typeface="Arial" panose="020B0604020202020204" pitchFamily="34" charset="0"/>
              </a:rPr>
              <a:t>ssess long-term eco-hydrologic impacts of tree removal and subsequent infill on woodland ecological sites</a:t>
            </a:r>
          </a:p>
        </p:txBody>
      </p:sp>
      <p:pic>
        <p:nvPicPr>
          <p:cNvPr id="4" name="Picture 6" descr="navy blue rectangle png - Clip Art Library">
            <a:extLst>
              <a:ext uri="{FF2B5EF4-FFF2-40B4-BE49-F238E27FC236}">
                <a16:creationId xmlns:a16="http://schemas.microsoft.com/office/drawing/2014/main" id="{246BF229-FB6E-4A47-9F65-E2F25B729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9319F3-1B4F-4445-A89D-5D5A65F98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242635" cy="79057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Overarching Goals</a:t>
            </a:r>
          </a:p>
        </p:txBody>
      </p:sp>
      <p:pic>
        <p:nvPicPr>
          <p:cNvPr id="6" name="Picture 5" descr="A dirt path with trees on either side of it&#10;&#10;Description automatically generated with medium confidence">
            <a:extLst>
              <a:ext uri="{FF2B5EF4-FFF2-40B4-BE49-F238E27FC236}">
                <a16:creationId xmlns:a16="http://schemas.microsoft.com/office/drawing/2014/main" id="{E50D4EF7-7005-4843-873C-6B672CCD1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465" y="3428999"/>
            <a:ext cx="4399565" cy="3299673"/>
          </a:xfrm>
          <a:prstGeom prst="rect">
            <a:avLst/>
          </a:prstGeom>
        </p:spPr>
      </p:pic>
      <p:pic>
        <p:nvPicPr>
          <p:cNvPr id="10" name="Picture 9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E45DEFBA-03B0-47D3-8E98-1CC2630948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970" y="3428999"/>
            <a:ext cx="4399565" cy="329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178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72C9C5-F6B6-47E2-A0E4-86C5E24A0F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23901"/>
            <a:ext cx="12090400" cy="6134099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Three Treatments: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100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r>
              <a:rPr lang="en-US" sz="2000" b="1" dirty="0"/>
              <a:t>Large Spatial Scale (site characterization) </a:t>
            </a:r>
            <a:r>
              <a:rPr lang="en-US" sz="2000" dirty="0"/>
              <a:t>– </a:t>
            </a:r>
          </a:p>
          <a:p>
            <a:r>
              <a:rPr lang="en-US" sz="1800" dirty="0"/>
              <a:t>12, randomly chosen 30m x 33m plots </a:t>
            </a:r>
          </a:p>
          <a:p>
            <a:pPr marL="0" indent="0">
              <a:buNone/>
            </a:pPr>
            <a:r>
              <a:rPr lang="en-US" sz="2000" b="1" dirty="0"/>
              <a:t>Fine Spatial Scale</a:t>
            </a:r>
            <a:r>
              <a:rPr lang="en-US" sz="2000" dirty="0"/>
              <a:t> – </a:t>
            </a:r>
          </a:p>
          <a:p>
            <a:r>
              <a:rPr lang="en-US" sz="1800" dirty="0"/>
              <a:t>Stratified Random Sampling</a:t>
            </a:r>
          </a:p>
          <a:p>
            <a:r>
              <a:rPr lang="en-US" sz="1800" dirty="0"/>
              <a:t>n=40 tree microsites </a:t>
            </a:r>
          </a:p>
          <a:p>
            <a:r>
              <a:rPr lang="en-US" sz="1800" dirty="0"/>
              <a:t>n=40 interspace microsites</a:t>
            </a:r>
          </a:p>
          <a:p>
            <a:r>
              <a:rPr lang="en-US" sz="1800" dirty="0"/>
              <a:t>0.7m x 0.7m plots</a:t>
            </a: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4" name="Picture 6" descr="navy blue rectangle png - Clip Art Library">
            <a:extLst>
              <a:ext uri="{FF2B5EF4-FFF2-40B4-BE49-F238E27FC236}">
                <a16:creationId xmlns:a16="http://schemas.microsoft.com/office/drawing/2014/main" id="{E7F0A41E-A8EA-4A0B-AF6A-EF78E1C9C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4A0118-630E-469F-A847-80C0A4A67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239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2"/>
                </a:solidFill>
              </a:rPr>
              <a:t>Experimental Design</a:t>
            </a:r>
          </a:p>
        </p:txBody>
      </p:sp>
      <p:pic>
        <p:nvPicPr>
          <p:cNvPr id="6" name="Picture 5" descr="A picture containing tree, outdoor, grass, ground&#10;&#10;Description automatically generated">
            <a:extLst>
              <a:ext uri="{FF2B5EF4-FFF2-40B4-BE49-F238E27FC236}">
                <a16:creationId xmlns:a16="http://schemas.microsoft.com/office/drawing/2014/main" id="{9CB4FC7A-DB74-45F3-891A-796ABCC8BE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92" y="1188630"/>
            <a:ext cx="3719358" cy="2154933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10D220C-0B78-40E3-9FF8-E4B231E2F06A}"/>
              </a:ext>
            </a:extLst>
          </p:cNvPr>
          <p:cNvSpPr/>
          <p:nvPr/>
        </p:nvSpPr>
        <p:spPr>
          <a:xfrm>
            <a:off x="1887682" y="2266096"/>
            <a:ext cx="550718" cy="21455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638A770-F9B3-4326-AD35-FD45AC5BD32B}"/>
              </a:ext>
            </a:extLst>
          </p:cNvPr>
          <p:cNvSpPr/>
          <p:nvPr/>
        </p:nvSpPr>
        <p:spPr>
          <a:xfrm>
            <a:off x="692728" y="2817091"/>
            <a:ext cx="701963" cy="36945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B2E094B5-217E-4290-9047-5BFD8F2A77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667" y="1188630"/>
            <a:ext cx="3825973" cy="215493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D684CA0-61C4-46D9-AD68-FA694613F825}"/>
              </a:ext>
            </a:extLst>
          </p:cNvPr>
          <p:cNvSpPr txBox="1"/>
          <p:nvPr/>
        </p:nvSpPr>
        <p:spPr>
          <a:xfrm>
            <a:off x="1456870" y="2961927"/>
            <a:ext cx="22442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Woodland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C7B1C5-E595-4BFD-82A1-BF37594D18EB}"/>
              </a:ext>
            </a:extLst>
          </p:cNvPr>
          <p:cNvSpPr txBox="1"/>
          <p:nvPr/>
        </p:nvSpPr>
        <p:spPr>
          <a:xfrm>
            <a:off x="5399324" y="2986491"/>
            <a:ext cx="20781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Low-Infill</a:t>
            </a:r>
          </a:p>
        </p:txBody>
      </p:sp>
      <p:pic>
        <p:nvPicPr>
          <p:cNvPr id="17" name="Picture 16" descr="A picture containing text, grass, outdoor, plant&#10;&#10;Description automatically generated">
            <a:extLst>
              <a:ext uri="{FF2B5EF4-FFF2-40B4-BE49-F238E27FC236}">
                <a16:creationId xmlns:a16="http://schemas.microsoft.com/office/drawing/2014/main" id="{28615612-A7AD-4FE5-B1A5-55DF9EC9CD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960" y="3871396"/>
            <a:ext cx="3631030" cy="2710091"/>
          </a:xfrm>
          <a:prstGeom prst="rect">
            <a:avLst/>
          </a:prstGeom>
        </p:spPr>
      </p:pic>
      <p:pic>
        <p:nvPicPr>
          <p:cNvPr id="21" name="Picture 20" descr="A picture containing text, outdoor, grass, plant&#10;&#10;Description automatically generated">
            <a:extLst>
              <a:ext uri="{FF2B5EF4-FFF2-40B4-BE49-F238E27FC236}">
                <a16:creationId xmlns:a16="http://schemas.microsoft.com/office/drawing/2014/main" id="{E9D4A995-4609-4AA6-B4E2-80DC0AEDEC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590" y="3871396"/>
            <a:ext cx="3487377" cy="2710090"/>
          </a:xfrm>
          <a:prstGeom prst="rect">
            <a:avLst/>
          </a:prstGeom>
        </p:spPr>
      </p:pic>
      <p:pic>
        <p:nvPicPr>
          <p:cNvPr id="25" name="Picture 24" descr="A picture containing grass, outdoor, field, nature&#10;&#10;Description automatically generated">
            <a:extLst>
              <a:ext uri="{FF2B5EF4-FFF2-40B4-BE49-F238E27FC236}">
                <a16:creationId xmlns:a16="http://schemas.microsoft.com/office/drawing/2014/main" id="{498C9754-4B8D-4A2A-A528-262135B9AE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357" y="1188257"/>
            <a:ext cx="3845094" cy="217340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D3CE55B-6690-4774-8BF5-61AAA4992C95}"/>
              </a:ext>
            </a:extLst>
          </p:cNvPr>
          <p:cNvSpPr txBox="1"/>
          <p:nvPr/>
        </p:nvSpPr>
        <p:spPr>
          <a:xfrm>
            <a:off x="8195003" y="3007314"/>
            <a:ext cx="38259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</a:rPr>
              <a:t>Moderate-Infill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E39209-5F5C-4B32-8490-62A20F04F5B8}"/>
              </a:ext>
            </a:extLst>
          </p:cNvPr>
          <p:cNvSpPr txBox="1"/>
          <p:nvPr/>
        </p:nvSpPr>
        <p:spPr>
          <a:xfrm>
            <a:off x="4933196" y="3825636"/>
            <a:ext cx="33009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Moderate-Infill: Interspace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D0C1BF-785D-4BF6-B360-64B8CFE96D36}"/>
              </a:ext>
            </a:extLst>
          </p:cNvPr>
          <p:cNvSpPr txBox="1"/>
          <p:nvPr/>
        </p:nvSpPr>
        <p:spPr>
          <a:xfrm>
            <a:off x="9291333" y="3841677"/>
            <a:ext cx="20781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Low-Infill: Tree</a:t>
            </a:r>
          </a:p>
        </p:txBody>
      </p:sp>
    </p:spTree>
    <p:extLst>
      <p:ext uri="{BB962C8B-B14F-4D97-AF65-F5344CB8AC3E}">
        <p14:creationId xmlns:p14="http://schemas.microsoft.com/office/powerpoint/2010/main" val="2117395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0E3E8D-3698-444B-9AC0-A228D97A39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" y="1401321"/>
            <a:ext cx="6482359" cy="3182000"/>
          </a:xfr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600" b="1" dirty="0"/>
              <a:t>Fine Spatial Scale:</a:t>
            </a:r>
          </a:p>
          <a:p>
            <a:r>
              <a:rPr lang="en-US" sz="2400" dirty="0"/>
              <a:t>Quantified soil cover</a:t>
            </a:r>
          </a:p>
          <a:p>
            <a:r>
              <a:rPr lang="en-US" sz="2400" dirty="0"/>
              <a:t>Water Drop Penetration Time Test – measures water repellency (if soils are hydrophobic or not)</a:t>
            </a:r>
          </a:p>
          <a:p>
            <a:r>
              <a:rPr lang="en-US" sz="2400" dirty="0"/>
              <a:t>Mini Disk Infiltrometer – measures unsaturated hydraulic conductivity                                                                                   </a:t>
            </a:r>
          </a:p>
          <a:p>
            <a:r>
              <a:rPr lang="en-US" sz="2400" dirty="0"/>
              <a:t>Dual Head Infiltrometer – </a:t>
            </a:r>
            <a:r>
              <a:rPr lang="en-US" sz="2400" i="0" dirty="0">
                <a:solidFill>
                  <a:schemeClr val="tx1"/>
                </a:solidFill>
                <a:effectLst/>
              </a:rPr>
              <a:t>measures saturated hydraulic conductivity </a:t>
            </a:r>
            <a:r>
              <a:rPr lang="en-US" sz="2400" dirty="0">
                <a:solidFill>
                  <a:schemeClr val="tx1"/>
                </a:solidFill>
              </a:rPr>
              <a:t>(</a:t>
            </a:r>
            <a:r>
              <a:rPr lang="en-US" sz="2400" i="0" dirty="0">
                <a:solidFill>
                  <a:schemeClr val="tx1"/>
                </a:solidFill>
                <a:effectLst/>
              </a:rPr>
              <a:t>n=23)</a:t>
            </a:r>
            <a:endParaRPr lang="en-US" dirty="0"/>
          </a:p>
        </p:txBody>
      </p:sp>
      <p:pic>
        <p:nvPicPr>
          <p:cNvPr id="4" name="Picture 6" descr="navy blue rectangle png - Clip Art Library">
            <a:extLst>
              <a:ext uri="{FF2B5EF4-FFF2-40B4-BE49-F238E27FC236}">
                <a16:creationId xmlns:a16="http://schemas.microsoft.com/office/drawing/2014/main" id="{9E248840-51B2-4361-9EBB-D9B0AC227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13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358A01-AFB1-49E7-9C89-5575E741F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"/>
            <a:ext cx="11353800" cy="613719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2"/>
                </a:solidFill>
              </a:rPr>
              <a:t>Methods</a:t>
            </a:r>
          </a:p>
        </p:txBody>
      </p:sp>
      <p:pic>
        <p:nvPicPr>
          <p:cNvPr id="20" name="Picture 19" descr="A picture containing grass, outdoor, meter&#10;&#10;Description automatically generated">
            <a:extLst>
              <a:ext uri="{FF2B5EF4-FFF2-40B4-BE49-F238E27FC236}">
                <a16:creationId xmlns:a16="http://schemas.microsoft.com/office/drawing/2014/main" id="{6796889A-BBB0-4F3D-9352-BD93D5036C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855" y="4340596"/>
            <a:ext cx="2905433" cy="24101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392FFD-D96B-4813-983C-3906B1CD1C65}"/>
              </a:ext>
            </a:extLst>
          </p:cNvPr>
          <p:cNvSpPr txBox="1"/>
          <p:nvPr/>
        </p:nvSpPr>
        <p:spPr>
          <a:xfrm>
            <a:off x="-2" y="598580"/>
            <a:ext cx="6096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400" b="1" dirty="0"/>
              <a:t>Large Spatial Scale: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Quantified soil cover</a:t>
            </a:r>
          </a:p>
        </p:txBody>
      </p:sp>
      <p:pic>
        <p:nvPicPr>
          <p:cNvPr id="12" name="Picture 11" descr="A picture containing outdoor, tree, ground, grass&#10;&#10;Description automatically generated">
            <a:extLst>
              <a:ext uri="{FF2B5EF4-FFF2-40B4-BE49-F238E27FC236}">
                <a16:creationId xmlns:a16="http://schemas.microsoft.com/office/drawing/2014/main" id="{6C037389-E40E-455E-B4D9-4E0A3070AF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357" y="683768"/>
            <a:ext cx="2484145" cy="3293029"/>
          </a:xfrm>
          <a:prstGeom prst="rect">
            <a:avLst/>
          </a:prstGeom>
        </p:spPr>
      </p:pic>
      <p:pic>
        <p:nvPicPr>
          <p:cNvPr id="14" name="Picture 13" descr="A picture containing grass, sky, outdoor, person&#10;&#10;Description automatically generated">
            <a:extLst>
              <a:ext uri="{FF2B5EF4-FFF2-40B4-BE49-F238E27FC236}">
                <a16:creationId xmlns:a16="http://schemas.microsoft.com/office/drawing/2014/main" id="{6732C4DB-DF69-4BC6-82A8-F38AB0D76F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257" y="683768"/>
            <a:ext cx="2925146" cy="3293028"/>
          </a:xfrm>
          <a:prstGeom prst="rect">
            <a:avLst/>
          </a:prstGeom>
        </p:spPr>
      </p:pic>
      <p:pic>
        <p:nvPicPr>
          <p:cNvPr id="19" name="Picture 18" descr="A picture containing ground, outdoor, nature, soil&#10;&#10;Description automatically generated">
            <a:extLst>
              <a:ext uri="{FF2B5EF4-FFF2-40B4-BE49-F238E27FC236}">
                <a16:creationId xmlns:a16="http://schemas.microsoft.com/office/drawing/2014/main" id="{296C4D81-8971-43D1-9442-AC7BB3D7043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12" b="2"/>
          <a:stretch/>
        </p:blipFill>
        <p:spPr>
          <a:xfrm>
            <a:off x="8613942" y="4118349"/>
            <a:ext cx="3405569" cy="2652578"/>
          </a:xfrm>
          <a:prstGeom prst="rect">
            <a:avLst/>
          </a:prstGeom>
        </p:spPr>
      </p:pic>
      <p:pic>
        <p:nvPicPr>
          <p:cNvPr id="7" name="Picture 6" descr="A picture containing ground, outdoor, shovel, orange&#10;&#10;Description automatically generated">
            <a:extLst>
              <a:ext uri="{FF2B5EF4-FFF2-40B4-BE49-F238E27FC236}">
                <a16:creationId xmlns:a16="http://schemas.microsoft.com/office/drawing/2014/main" id="{68664B4B-66C3-4CD1-91F4-57EFFC1BBA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123" y="4116179"/>
            <a:ext cx="2653535" cy="265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8356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0E3E8D-3698-444B-9AC0-A228D97A39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" y="1401321"/>
            <a:ext cx="6482359" cy="3182000"/>
          </a:xfr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600" b="1" dirty="0"/>
              <a:t>Fine Spatial Scale:</a:t>
            </a:r>
          </a:p>
          <a:p>
            <a:r>
              <a:rPr lang="en-US" sz="2400" dirty="0"/>
              <a:t>Quantified soil cover</a:t>
            </a:r>
          </a:p>
          <a:p>
            <a:r>
              <a:rPr lang="en-US" sz="2400" dirty="0"/>
              <a:t>Water Drop Penetration Time Test – measures water repellency (if soils are hydrophobic or not)</a:t>
            </a:r>
          </a:p>
          <a:p>
            <a:r>
              <a:rPr lang="en-US" sz="2400" dirty="0"/>
              <a:t>Mini Disk Infiltrometer – measures unsaturated hydraulic conductivity                                                                                   </a:t>
            </a:r>
          </a:p>
          <a:p>
            <a:r>
              <a:rPr lang="en-US" sz="2400" dirty="0"/>
              <a:t>Dual Head Infiltrometer – </a:t>
            </a:r>
            <a:r>
              <a:rPr lang="en-US" sz="2400" i="0" dirty="0">
                <a:solidFill>
                  <a:schemeClr val="tx1"/>
                </a:solidFill>
                <a:effectLst/>
              </a:rPr>
              <a:t>measures saturated hydraulic conductivity </a:t>
            </a:r>
            <a:r>
              <a:rPr lang="en-US" sz="2400" dirty="0">
                <a:solidFill>
                  <a:schemeClr val="tx1"/>
                </a:solidFill>
              </a:rPr>
              <a:t>(</a:t>
            </a:r>
            <a:r>
              <a:rPr lang="en-US" sz="2400" i="0" dirty="0">
                <a:solidFill>
                  <a:schemeClr val="tx1"/>
                </a:solidFill>
                <a:effectLst/>
              </a:rPr>
              <a:t>n=23)</a:t>
            </a:r>
            <a:endParaRPr lang="en-US" dirty="0"/>
          </a:p>
        </p:txBody>
      </p:sp>
      <p:pic>
        <p:nvPicPr>
          <p:cNvPr id="4" name="Picture 6" descr="navy blue rectangle png - Clip Art Library">
            <a:extLst>
              <a:ext uri="{FF2B5EF4-FFF2-40B4-BE49-F238E27FC236}">
                <a16:creationId xmlns:a16="http://schemas.microsoft.com/office/drawing/2014/main" id="{9E248840-51B2-4361-9EBB-D9B0AC227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13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358A01-AFB1-49E7-9C89-5575E741F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"/>
            <a:ext cx="11353800" cy="613719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2"/>
                </a:solidFill>
              </a:rPr>
              <a:t>Methods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392FFD-D96B-4813-983C-3906B1CD1C65}"/>
              </a:ext>
            </a:extLst>
          </p:cNvPr>
          <p:cNvSpPr txBox="1"/>
          <p:nvPr/>
        </p:nvSpPr>
        <p:spPr>
          <a:xfrm>
            <a:off x="-2" y="598580"/>
            <a:ext cx="6096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400" b="1" dirty="0"/>
              <a:t>Large Spatial Scale: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Quantified soil cover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781CB9-927A-49B4-AD0F-997A5F19C6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1372" y="2831121"/>
            <a:ext cx="5280601" cy="35043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E42E5AD-A5EA-4651-BF10-C078BFBC786B}"/>
              </a:ext>
            </a:extLst>
          </p:cNvPr>
          <p:cNvSpPr txBox="1"/>
          <p:nvPr/>
        </p:nvSpPr>
        <p:spPr>
          <a:xfrm>
            <a:off x="107866" y="4936759"/>
            <a:ext cx="62666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Soil Hydraulic Conductivity: </a:t>
            </a:r>
            <a:r>
              <a:rPr lang="en-US" sz="2800" dirty="0"/>
              <a:t>the ability of water to pass through the pores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2F77C5-627E-47BA-B602-AFFDC0B3BCF9}"/>
              </a:ext>
            </a:extLst>
          </p:cNvPr>
          <p:cNvSpPr txBox="1"/>
          <p:nvPr/>
        </p:nvSpPr>
        <p:spPr>
          <a:xfrm>
            <a:off x="5436704" y="6244304"/>
            <a:ext cx="77889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Triantafilis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, John. “Water Flow.” </a:t>
            </a:r>
            <a:r>
              <a:rPr lang="en-US" sz="1600" i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Terragis</a:t>
            </a:r>
            <a:r>
              <a: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Soil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, http://www.terragis.bees.unsw.edu.au/terraGIS_soil/sp_water-water_flow.html. </a:t>
            </a:r>
          </a:p>
        </p:txBody>
      </p:sp>
    </p:spTree>
    <p:extLst>
      <p:ext uri="{BB962C8B-B14F-4D97-AF65-F5344CB8AC3E}">
        <p14:creationId xmlns:p14="http://schemas.microsoft.com/office/powerpoint/2010/main" val="21480476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hart, box and whisker chart&#10;&#10;Description automatically generated">
            <a:extLst>
              <a:ext uri="{FF2B5EF4-FFF2-40B4-BE49-F238E27FC236}">
                <a16:creationId xmlns:a16="http://schemas.microsoft.com/office/drawing/2014/main" id="{F1AC4FC5-6574-4D03-81EA-998BE567EE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0" y="2188408"/>
            <a:ext cx="5368413" cy="4294730"/>
          </a:xfrm>
          <a:prstGeom prst="rect">
            <a:avLst/>
          </a:prstGeom>
        </p:spPr>
      </p:pic>
      <p:pic>
        <p:nvPicPr>
          <p:cNvPr id="4" name="Picture 6" descr="navy blue rectangle png - Clip Art Library">
            <a:extLst>
              <a:ext uri="{FF2B5EF4-FFF2-40B4-BE49-F238E27FC236}">
                <a16:creationId xmlns:a16="http://schemas.microsoft.com/office/drawing/2014/main" id="{13D526BC-8C39-4A00-BBE4-51E087EDE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171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FA55AC-40CD-480E-AC7F-DB9768722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14399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07D05-E91B-4210-B57D-509C1A331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14400"/>
            <a:ext cx="12192000" cy="22189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bg2"/>
                </a:solidFill>
              </a:rPr>
              <a:t>Woodland Ecological Structure – Characterize ground cover across tree and interspace microsites for the woodland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DFD0442-64FF-4DAF-A66A-A41D34B921DF}"/>
              </a:ext>
            </a:extLst>
          </p:cNvPr>
          <p:cNvCxnSpPr>
            <a:cxnSpLocks/>
          </p:cNvCxnSpPr>
          <p:nvPr/>
        </p:nvCxnSpPr>
        <p:spPr>
          <a:xfrm>
            <a:off x="2223052" y="824948"/>
            <a:ext cx="777240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AF0A9FE-A313-442F-BAD8-EA0FBFFEFA81}"/>
              </a:ext>
            </a:extLst>
          </p:cNvPr>
          <p:cNvCxnSpPr>
            <a:cxnSpLocks/>
          </p:cNvCxnSpPr>
          <p:nvPr/>
        </p:nvCxnSpPr>
        <p:spPr>
          <a:xfrm>
            <a:off x="12860294" y="1901199"/>
            <a:ext cx="0" cy="416887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BC35D8F-AE63-49ED-B086-6AEE52E8F0E2}"/>
              </a:ext>
            </a:extLst>
          </p:cNvPr>
          <p:cNvCxnSpPr>
            <a:cxnSpLocks/>
          </p:cNvCxnSpPr>
          <p:nvPr/>
        </p:nvCxnSpPr>
        <p:spPr>
          <a:xfrm>
            <a:off x="12801599" y="1901200"/>
            <a:ext cx="0" cy="416887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outdoor, grass, ground, pile&#10;&#10;Description automatically generated">
            <a:extLst>
              <a:ext uri="{FF2B5EF4-FFF2-40B4-BE49-F238E27FC236}">
                <a16:creationId xmlns:a16="http://schemas.microsoft.com/office/drawing/2014/main" id="{B7F1B1A2-9035-4902-A877-7B4F392BEE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590" y="2470262"/>
            <a:ext cx="3314109" cy="3314109"/>
          </a:xfrm>
          <a:prstGeom prst="rect">
            <a:avLst/>
          </a:prstGeom>
        </p:spPr>
      </p:pic>
      <p:pic>
        <p:nvPicPr>
          <p:cNvPr id="9" name="Picture 8" descr="A sign in the dirt&#10;&#10;Description automatically generated with low confidence">
            <a:extLst>
              <a:ext uri="{FF2B5EF4-FFF2-40B4-BE49-F238E27FC236}">
                <a16:creationId xmlns:a16="http://schemas.microsoft.com/office/drawing/2014/main" id="{B5B9731C-F57D-4A43-A04E-6C29867447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634" y="2466109"/>
            <a:ext cx="3318262" cy="33182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D4E31D-1628-422B-83FB-413DEAA5E854}"/>
              </a:ext>
            </a:extLst>
          </p:cNvPr>
          <p:cNvSpPr txBox="1"/>
          <p:nvPr/>
        </p:nvSpPr>
        <p:spPr>
          <a:xfrm>
            <a:off x="5659594" y="2064747"/>
            <a:ext cx="2900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Interspace Microsite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A9DD66-2A42-41DB-8B3C-0804103B269D}"/>
              </a:ext>
            </a:extLst>
          </p:cNvPr>
          <p:cNvSpPr txBox="1"/>
          <p:nvPr/>
        </p:nvSpPr>
        <p:spPr>
          <a:xfrm>
            <a:off x="9542104" y="2064746"/>
            <a:ext cx="2467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Tree Microsite</a:t>
            </a:r>
          </a:p>
        </p:txBody>
      </p:sp>
    </p:spTree>
    <p:extLst>
      <p:ext uri="{BB962C8B-B14F-4D97-AF65-F5344CB8AC3E}">
        <p14:creationId xmlns:p14="http://schemas.microsoft.com/office/powerpoint/2010/main" val="13307677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avy blue rectangle png - Clip Art Library">
            <a:extLst>
              <a:ext uri="{FF2B5EF4-FFF2-40B4-BE49-F238E27FC236}">
                <a16:creationId xmlns:a16="http://schemas.microsoft.com/office/drawing/2014/main" id="{4A4CEAE1-11B1-4927-9D25-51A30EC65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18182"/>
            <a:ext cx="12192000" cy="1487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CE23A70-DC34-4E3D-88D4-253664813353}"/>
              </a:ext>
            </a:extLst>
          </p:cNvPr>
          <p:cNvCxnSpPr>
            <a:cxnSpLocks/>
          </p:cNvCxnSpPr>
          <p:nvPr/>
        </p:nvCxnSpPr>
        <p:spPr>
          <a:xfrm>
            <a:off x="2572871" y="664014"/>
            <a:ext cx="7046258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A596461-18BC-42F9-B451-AAC819076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8941"/>
            <a:ext cx="12192000" cy="1238759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192305-94FA-44F0-A472-5777ED1DA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64015"/>
            <a:ext cx="12192000" cy="561671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chemeClr val="bg2"/>
                </a:solidFill>
              </a:rPr>
              <a:t>Assess long-term eco-hydrologic impacts – How do microsite level cover change in response to tree removal </a:t>
            </a:r>
          </a:p>
          <a:p>
            <a:pPr marL="0" indent="0" algn="ctr">
              <a:buNone/>
            </a:pP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29" name="Picture 28" descr="Chart, box and whisker chart&#10;&#10;Description automatically generated">
            <a:extLst>
              <a:ext uri="{FF2B5EF4-FFF2-40B4-BE49-F238E27FC236}">
                <a16:creationId xmlns:a16="http://schemas.microsoft.com/office/drawing/2014/main" id="{D9983FDE-DC6D-4DBF-95E0-A95FDFDF31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2881"/>
            <a:ext cx="5721679" cy="4577343"/>
          </a:xfrm>
          <a:prstGeom prst="rect">
            <a:avLst/>
          </a:prstGeom>
        </p:spPr>
      </p:pic>
      <p:pic>
        <p:nvPicPr>
          <p:cNvPr id="30" name="Picture 29" descr="A sign in the dirt&#10;&#10;Description automatically generated with low confidence">
            <a:extLst>
              <a:ext uri="{FF2B5EF4-FFF2-40B4-BE49-F238E27FC236}">
                <a16:creationId xmlns:a16="http://schemas.microsoft.com/office/drawing/2014/main" id="{85BFFAD3-4CFB-466E-A63A-F44C2A559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866" y="1513362"/>
            <a:ext cx="2799777" cy="2799777"/>
          </a:xfrm>
          <a:prstGeom prst="rect">
            <a:avLst/>
          </a:prstGeom>
        </p:spPr>
      </p:pic>
      <p:pic>
        <p:nvPicPr>
          <p:cNvPr id="32" name="Picture 31" descr="A picture containing text, grass, outdoor, plant&#10;&#10;Description automatically generated">
            <a:extLst>
              <a:ext uri="{FF2B5EF4-FFF2-40B4-BE49-F238E27FC236}">
                <a16:creationId xmlns:a16="http://schemas.microsoft.com/office/drawing/2014/main" id="{ABBE986D-4067-4A88-8A34-0E93EBA408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460" y="4345101"/>
            <a:ext cx="4315948" cy="242379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E1E919F-EADB-4F11-90C6-DFD7E7B75BCC}"/>
              </a:ext>
            </a:extLst>
          </p:cNvPr>
          <p:cNvSpPr txBox="1"/>
          <p:nvPr/>
        </p:nvSpPr>
        <p:spPr>
          <a:xfrm>
            <a:off x="7538078" y="4345100"/>
            <a:ext cx="2799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Moderate Infill : Interspace</a:t>
            </a:r>
          </a:p>
        </p:txBody>
      </p:sp>
      <p:pic>
        <p:nvPicPr>
          <p:cNvPr id="34" name="Picture 33" descr="A picture containing text, outdoor, grass, plant&#10;&#10;Description automatically generated">
            <a:extLst>
              <a:ext uri="{FF2B5EF4-FFF2-40B4-BE49-F238E27FC236}">
                <a16:creationId xmlns:a16="http://schemas.microsoft.com/office/drawing/2014/main" id="{233A8BC3-0398-4B96-848F-22CF90212A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434" y="1516579"/>
            <a:ext cx="2799778" cy="279656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4AF1F6B-CA0B-40C8-BE65-F7D2B6DD6585}"/>
              </a:ext>
            </a:extLst>
          </p:cNvPr>
          <p:cNvSpPr txBox="1"/>
          <p:nvPr/>
        </p:nvSpPr>
        <p:spPr>
          <a:xfrm>
            <a:off x="9127115" y="1528291"/>
            <a:ext cx="222668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Low Infill : Interspace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0E3EAFD-9210-49FD-A036-009540D0CE48}"/>
              </a:ext>
            </a:extLst>
          </p:cNvPr>
          <p:cNvSpPr txBox="1"/>
          <p:nvPr/>
        </p:nvSpPr>
        <p:spPr>
          <a:xfrm>
            <a:off x="6209376" y="1549489"/>
            <a:ext cx="2408963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 </a:t>
            </a:r>
            <a:r>
              <a:rPr lang="en-US" b="1" dirty="0">
                <a:solidFill>
                  <a:schemeClr val="accent4"/>
                </a:solidFill>
              </a:rPr>
              <a:t>Woodland : Interspace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478B985-31A1-4049-977A-CF1641A30670}"/>
              </a:ext>
            </a:extLst>
          </p:cNvPr>
          <p:cNvCxnSpPr/>
          <p:nvPr/>
        </p:nvCxnSpPr>
        <p:spPr>
          <a:xfrm>
            <a:off x="1548581" y="3512126"/>
            <a:ext cx="324464" cy="120230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436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14534</TotalTime>
  <Words>765</Words>
  <Application>Microsoft Office PowerPoint</Application>
  <PresentationFormat>Widescreen</PresentationFormat>
  <Paragraphs>156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Source Sans Pro</vt:lpstr>
      <vt:lpstr>Times New Roman</vt:lpstr>
      <vt:lpstr>Office Theme</vt:lpstr>
      <vt:lpstr>Legacy Effects of Ecological Structure and Hydrologic Function in Pinyon and Juniper Woodlands</vt:lpstr>
      <vt:lpstr>Background &amp; Significance:</vt:lpstr>
      <vt:lpstr>Background &amp; Significance:</vt:lpstr>
      <vt:lpstr>Overarching Goals</vt:lpstr>
      <vt:lpstr>Experimental Design</vt:lpstr>
      <vt:lpstr>Methods</vt:lpstr>
      <vt:lpstr>Methods</vt:lpstr>
      <vt:lpstr>Results</vt:lpstr>
      <vt:lpstr>Results</vt:lpstr>
      <vt:lpstr>Results</vt:lpstr>
      <vt:lpstr>Results</vt:lpstr>
      <vt:lpstr>Results</vt:lpstr>
      <vt:lpstr>Results</vt:lpstr>
      <vt:lpstr>Conclusion</vt:lpstr>
      <vt:lpstr>Acknowledgements</vt:lpstr>
      <vt:lpstr>Thank You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Legacy Effects of Ecological Structure and Hydrologic Function in Pinyon and Juniper Woodlands</dc:title>
  <dc:creator>rainsimulation@outlook.com</dc:creator>
  <cp:lastModifiedBy>rainsimulation@outlook.com</cp:lastModifiedBy>
  <cp:revision>9</cp:revision>
  <dcterms:created xsi:type="dcterms:W3CDTF">2022-03-28T15:28:39Z</dcterms:created>
  <dcterms:modified xsi:type="dcterms:W3CDTF">2022-04-07T17:42:56Z</dcterms:modified>
</cp:coreProperties>
</file>